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2062400" cy="31089600"/>
  <p:notesSz cx="43421300" cy="315341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20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20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20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20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20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BDDF"/>
    <a:srgbClr val="D0B0D8"/>
    <a:srgbClr val="B29AC8"/>
    <a:srgbClr val="DEEEDF"/>
    <a:srgbClr val="CBE1E3"/>
    <a:srgbClr val="CCCCFF"/>
    <a:srgbClr val="3366CC"/>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8207" autoAdjust="0"/>
  </p:normalViewPr>
  <p:slideViewPr>
    <p:cSldViewPr>
      <p:cViewPr>
        <p:scale>
          <a:sx n="25" d="100"/>
          <a:sy n="25" d="100"/>
        </p:scale>
        <p:origin x="-848" y="-80"/>
      </p:cViewPr>
      <p:guideLst>
        <p:guide orient="horz" pos="14256"/>
        <p:guide pos="13200"/>
      </p:guideLst>
    </p:cSldViewPr>
  </p:slideViewPr>
  <p:outlineViewPr>
    <p:cViewPr>
      <p:scale>
        <a:sx n="33" d="100"/>
        <a:sy n="33" d="100"/>
      </p:scale>
      <p:origin x="0" y="0"/>
    </p:cViewPr>
  </p:outlineViewPr>
  <p:notesTextViewPr>
    <p:cViewPr>
      <p:scale>
        <a:sx n="100" d="100"/>
        <a:sy n="100" d="100"/>
      </p:scale>
      <p:origin x="0" y="856"/>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2400"/>
            </a:pPr>
            <a:r>
              <a:rPr lang="en-US" sz="2400"/>
              <a:t>VLQ</a:t>
            </a:r>
            <a:r>
              <a:rPr lang="en-US" sz="2400" baseline="0"/>
              <a:t> Consistency</a:t>
            </a:r>
            <a:endParaRPr lang="en-US" sz="2400"/>
          </a:p>
        </c:rich>
      </c:tx>
      <c:layout>
        <c:manualLayout>
          <c:xMode val="edge"/>
          <c:yMode val="edge"/>
          <c:x val="0.195713035870516"/>
          <c:y val="0.0560813179109709"/>
        </c:manualLayout>
      </c:layout>
      <c:overlay val="0"/>
    </c:title>
    <c:autoTitleDeleted val="0"/>
    <c:plotArea>
      <c:layout>
        <c:manualLayout>
          <c:layoutTarget val="inner"/>
          <c:xMode val="edge"/>
          <c:yMode val="edge"/>
          <c:x val="0.0193078725328825"/>
          <c:y val="0.212888888888889"/>
          <c:w val="0.882103370553257"/>
          <c:h val="0.7388"/>
        </c:manualLayout>
      </c:layout>
      <c:barChart>
        <c:barDir val="col"/>
        <c:grouping val="clustered"/>
        <c:varyColors val="0"/>
        <c:ser>
          <c:idx val="0"/>
          <c:order val="0"/>
          <c:tx>
            <c:strRef>
              <c:f>Sheet1!$B$1</c:f>
              <c:strCache>
                <c:ptCount val="1"/>
                <c:pt idx="0">
                  <c:v>week 6</c:v>
                </c:pt>
              </c:strCache>
            </c:strRef>
          </c:tx>
          <c:spPr>
            <a:solidFill>
              <a:srgbClr val="FF0000"/>
            </a:solidFill>
          </c:spPr>
          <c:invertIfNegative val="0"/>
          <c:cat>
            <c:numRef>
              <c:f>Sheet1!$A$2:$A$5</c:f>
              <c:numCache>
                <c:formatCode>General</c:formatCode>
                <c:ptCount val="4"/>
                <c:pt idx="0">
                  <c:v>1.0</c:v>
                </c:pt>
                <c:pt idx="1">
                  <c:v>2.0</c:v>
                </c:pt>
                <c:pt idx="2">
                  <c:v>3.0</c:v>
                </c:pt>
                <c:pt idx="3">
                  <c:v>4.0</c:v>
                </c:pt>
              </c:numCache>
            </c:numRef>
          </c:cat>
          <c:val>
            <c:numRef>
              <c:f>Sheet1!$B$2:$B$5</c:f>
              <c:numCache>
                <c:formatCode>General</c:formatCode>
                <c:ptCount val="4"/>
                <c:pt idx="0">
                  <c:v>51.0</c:v>
                </c:pt>
                <c:pt idx="1">
                  <c:v>30.0</c:v>
                </c:pt>
                <c:pt idx="2">
                  <c:v>37.0</c:v>
                </c:pt>
                <c:pt idx="3">
                  <c:v>50.0</c:v>
                </c:pt>
              </c:numCache>
            </c:numRef>
          </c:val>
        </c:ser>
        <c:ser>
          <c:idx val="1"/>
          <c:order val="1"/>
          <c:tx>
            <c:strRef>
              <c:f>Sheet1!$C$1</c:f>
              <c:strCache>
                <c:ptCount val="1"/>
                <c:pt idx="0">
                  <c:v>week 12</c:v>
                </c:pt>
              </c:strCache>
            </c:strRef>
          </c:tx>
          <c:invertIfNegative val="0"/>
          <c:cat>
            <c:numRef>
              <c:f>Sheet1!$A$2:$A$5</c:f>
              <c:numCache>
                <c:formatCode>General</c:formatCode>
                <c:ptCount val="4"/>
                <c:pt idx="0">
                  <c:v>1.0</c:v>
                </c:pt>
                <c:pt idx="1">
                  <c:v>2.0</c:v>
                </c:pt>
                <c:pt idx="2">
                  <c:v>3.0</c:v>
                </c:pt>
                <c:pt idx="3">
                  <c:v>4.0</c:v>
                </c:pt>
              </c:numCache>
            </c:numRef>
          </c:cat>
          <c:val>
            <c:numRef>
              <c:f>Sheet1!$C$2:$C$5</c:f>
              <c:numCache>
                <c:formatCode>General</c:formatCode>
                <c:ptCount val="4"/>
                <c:pt idx="0">
                  <c:v>24.0</c:v>
                </c:pt>
                <c:pt idx="1">
                  <c:v>53.0</c:v>
                </c:pt>
                <c:pt idx="2">
                  <c:v>37.0</c:v>
                </c:pt>
                <c:pt idx="3">
                  <c:v>50.0</c:v>
                </c:pt>
              </c:numCache>
            </c:numRef>
          </c:val>
        </c:ser>
        <c:dLbls>
          <c:showLegendKey val="0"/>
          <c:showVal val="0"/>
          <c:showCatName val="0"/>
          <c:showSerName val="0"/>
          <c:showPercent val="0"/>
          <c:showBubbleSize val="0"/>
        </c:dLbls>
        <c:gapWidth val="150"/>
        <c:axId val="391909928"/>
        <c:axId val="391913944"/>
      </c:barChart>
      <c:catAx>
        <c:axId val="391909928"/>
        <c:scaling>
          <c:orientation val="minMax"/>
        </c:scaling>
        <c:delete val="0"/>
        <c:axPos val="b"/>
        <c:title>
          <c:tx>
            <c:rich>
              <a:bodyPr/>
              <a:lstStyle/>
              <a:p>
                <a:pPr>
                  <a:defRPr sz="2400"/>
                </a:pPr>
                <a:r>
                  <a:rPr lang="en-US" sz="2400"/>
                  <a:t>Participant</a:t>
                </a:r>
              </a:p>
            </c:rich>
          </c:tx>
          <c:layout/>
          <c:overlay val="0"/>
        </c:title>
        <c:numFmt formatCode="General" sourceLinked="1"/>
        <c:majorTickMark val="out"/>
        <c:minorTickMark val="none"/>
        <c:tickLblPos val="nextTo"/>
        <c:crossAx val="391913944"/>
        <c:crosses val="autoZero"/>
        <c:auto val="1"/>
        <c:lblAlgn val="ctr"/>
        <c:lblOffset val="100"/>
        <c:noMultiLvlLbl val="0"/>
      </c:catAx>
      <c:valAx>
        <c:axId val="391913944"/>
        <c:scaling>
          <c:orientation val="minMax"/>
        </c:scaling>
        <c:delete val="0"/>
        <c:axPos val="l"/>
        <c:majorGridlines/>
        <c:numFmt formatCode="General" sourceLinked="1"/>
        <c:majorTickMark val="out"/>
        <c:minorTickMark val="none"/>
        <c:tickLblPos val="nextTo"/>
        <c:crossAx val="391909928"/>
        <c:crosses val="autoZero"/>
        <c:crossBetween val="between"/>
      </c:valAx>
    </c:plotArea>
    <c:legend>
      <c:legendPos val="r"/>
      <c:layout/>
      <c:overlay val="0"/>
      <c:txPr>
        <a:bodyPr/>
        <a:lstStyle/>
        <a:p>
          <a:pPr>
            <a:defRPr sz="16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VAAS</a:t>
            </a:r>
            <a:r>
              <a:rPr lang="en-US" baseline="0"/>
              <a:t> Total Scores</a:t>
            </a:r>
            <a:endParaRPr lang="en-US"/>
          </a:p>
        </c:rich>
      </c:tx>
      <c:layout/>
      <c:overlay val="0"/>
    </c:title>
    <c:autoTitleDeleted val="0"/>
    <c:plotArea>
      <c:layout/>
      <c:barChart>
        <c:barDir val="col"/>
        <c:grouping val="clustered"/>
        <c:varyColors val="0"/>
        <c:ser>
          <c:idx val="0"/>
          <c:order val="0"/>
          <c:tx>
            <c:strRef>
              <c:f>Sheet1!$B$1</c:f>
              <c:strCache>
                <c:ptCount val="1"/>
                <c:pt idx="0">
                  <c:v>Series 1</c:v>
                </c:pt>
              </c:strCache>
            </c:strRef>
          </c:tx>
          <c:spPr>
            <a:solidFill>
              <a:schemeClr val="accent6"/>
            </a:solidFill>
          </c:spPr>
          <c:invertIfNegative val="0"/>
          <c:cat>
            <c:numRef>
              <c:f>Sheet1!$A$2:$A$5</c:f>
              <c:numCache>
                <c:formatCode>General</c:formatCode>
                <c:ptCount val="4"/>
                <c:pt idx="0">
                  <c:v>1.0</c:v>
                </c:pt>
                <c:pt idx="1">
                  <c:v>2.0</c:v>
                </c:pt>
                <c:pt idx="2">
                  <c:v>3.0</c:v>
                </c:pt>
                <c:pt idx="3">
                  <c:v>4.0</c:v>
                </c:pt>
              </c:numCache>
            </c:numRef>
          </c:cat>
          <c:val>
            <c:numRef>
              <c:f>Sheet1!$B$2:$B$5</c:f>
              <c:numCache>
                <c:formatCode>General</c:formatCode>
                <c:ptCount val="4"/>
                <c:pt idx="0">
                  <c:v>101.0</c:v>
                </c:pt>
                <c:pt idx="1">
                  <c:v>81.0</c:v>
                </c:pt>
                <c:pt idx="2">
                  <c:v>40.0</c:v>
                </c:pt>
                <c:pt idx="3">
                  <c:v>93.0</c:v>
                </c:pt>
              </c:numCache>
            </c:numRef>
          </c:val>
        </c:ser>
        <c:ser>
          <c:idx val="1"/>
          <c:order val="1"/>
          <c:tx>
            <c:strRef>
              <c:f>Sheet1!$C$1</c:f>
              <c:strCache>
                <c:ptCount val="1"/>
                <c:pt idx="0">
                  <c:v>Series 2</c:v>
                </c:pt>
              </c:strCache>
            </c:strRef>
          </c:tx>
          <c:spPr>
            <a:solidFill>
              <a:srgbClr val="FF0000"/>
            </a:solidFill>
          </c:spPr>
          <c:invertIfNegative val="0"/>
          <c:cat>
            <c:numRef>
              <c:f>Sheet1!$A$2:$A$5</c:f>
              <c:numCache>
                <c:formatCode>General</c:formatCode>
                <c:ptCount val="4"/>
                <c:pt idx="0">
                  <c:v>1.0</c:v>
                </c:pt>
                <c:pt idx="1">
                  <c:v>2.0</c:v>
                </c:pt>
                <c:pt idx="2">
                  <c:v>3.0</c:v>
                </c:pt>
                <c:pt idx="3">
                  <c:v>4.0</c:v>
                </c:pt>
              </c:numCache>
            </c:numRef>
          </c:cat>
          <c:val>
            <c:numRef>
              <c:f>Sheet1!$C$2:$C$5</c:f>
              <c:numCache>
                <c:formatCode>General</c:formatCode>
                <c:ptCount val="4"/>
                <c:pt idx="0">
                  <c:v>82.0</c:v>
                </c:pt>
                <c:pt idx="1">
                  <c:v>105.0</c:v>
                </c:pt>
                <c:pt idx="2">
                  <c:v>41.0</c:v>
                </c:pt>
                <c:pt idx="3">
                  <c:v>102.0</c:v>
                </c:pt>
              </c:numCache>
            </c:numRef>
          </c:val>
        </c:ser>
        <c:dLbls>
          <c:showLegendKey val="0"/>
          <c:showVal val="0"/>
          <c:showCatName val="0"/>
          <c:showSerName val="0"/>
          <c:showPercent val="0"/>
          <c:showBubbleSize val="0"/>
        </c:dLbls>
        <c:gapWidth val="150"/>
        <c:axId val="391948616"/>
        <c:axId val="391954104"/>
      </c:barChart>
      <c:catAx>
        <c:axId val="391948616"/>
        <c:scaling>
          <c:orientation val="minMax"/>
        </c:scaling>
        <c:delete val="0"/>
        <c:axPos val="b"/>
        <c:title>
          <c:tx>
            <c:rich>
              <a:bodyPr/>
              <a:lstStyle/>
              <a:p>
                <a:pPr>
                  <a:defRPr/>
                </a:pPr>
                <a:r>
                  <a:rPr lang="en-US"/>
                  <a:t>Participants</a:t>
                </a:r>
              </a:p>
            </c:rich>
          </c:tx>
          <c:layout/>
          <c:overlay val="0"/>
        </c:title>
        <c:numFmt formatCode="General" sourceLinked="1"/>
        <c:majorTickMark val="out"/>
        <c:minorTickMark val="none"/>
        <c:tickLblPos val="nextTo"/>
        <c:crossAx val="391954104"/>
        <c:crosses val="autoZero"/>
        <c:auto val="1"/>
        <c:lblAlgn val="ctr"/>
        <c:lblOffset val="100"/>
        <c:noMultiLvlLbl val="0"/>
      </c:catAx>
      <c:valAx>
        <c:axId val="391954104"/>
        <c:scaling>
          <c:orientation val="minMax"/>
        </c:scaling>
        <c:delete val="0"/>
        <c:axPos val="l"/>
        <c:majorGridlines/>
        <c:numFmt formatCode="General" sourceLinked="1"/>
        <c:majorTickMark val="out"/>
        <c:minorTickMark val="none"/>
        <c:tickLblPos val="nextTo"/>
        <c:crossAx val="391948616"/>
        <c:crosses val="autoZero"/>
        <c:crossBetween val="between"/>
      </c:valAx>
    </c:plotArea>
    <c:legend>
      <c:legendPos val="r"/>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026"/>
          <p:cNvSpPr>
            <a:spLocks noGrp="1" noChangeArrowheads="1"/>
          </p:cNvSpPr>
          <p:nvPr>
            <p:ph type="hdr" sz="quarter"/>
          </p:nvPr>
        </p:nvSpPr>
        <p:spPr bwMode="auto">
          <a:xfrm>
            <a:off x="0" y="0"/>
            <a:ext cx="18816638" cy="1752600"/>
          </a:xfrm>
          <a:prstGeom prst="rect">
            <a:avLst/>
          </a:prstGeom>
          <a:noFill/>
          <a:ln w="9525">
            <a:noFill/>
            <a:miter lim="800000"/>
            <a:headEnd/>
            <a:tailEnd/>
          </a:ln>
          <a:effectLst/>
        </p:spPr>
        <p:txBody>
          <a:bodyPr vert="horz" wrap="square" lIns="428314" tIns="214157" rIns="428314" bIns="214157" numCol="1" anchor="t" anchorCtr="0" compatLnSpc="1">
            <a:prstTxWarp prst="textNoShape">
              <a:avLst/>
            </a:prstTxWarp>
          </a:bodyPr>
          <a:lstStyle>
            <a:lvl1pPr defTabSz="4283075">
              <a:defRPr sz="5600">
                <a:latin typeface="Times New Roman" pitchFamily="18" charset="0"/>
                <a:ea typeface="+mn-ea"/>
                <a:cs typeface="+mn-cs"/>
              </a:defRPr>
            </a:lvl1pPr>
          </a:lstStyle>
          <a:p>
            <a:pPr>
              <a:defRPr/>
            </a:pPr>
            <a:endParaRPr lang="en-US"/>
          </a:p>
        </p:txBody>
      </p:sp>
      <p:sp>
        <p:nvSpPr>
          <p:cNvPr id="5123" name="Rectangle 1027"/>
          <p:cNvSpPr>
            <a:spLocks noGrp="1" noChangeArrowheads="1"/>
          </p:cNvSpPr>
          <p:nvPr>
            <p:ph type="dt" sz="quarter" idx="1"/>
          </p:nvPr>
        </p:nvSpPr>
        <p:spPr bwMode="auto">
          <a:xfrm>
            <a:off x="24604663" y="0"/>
            <a:ext cx="18816637" cy="1752600"/>
          </a:xfrm>
          <a:prstGeom prst="rect">
            <a:avLst/>
          </a:prstGeom>
          <a:noFill/>
          <a:ln w="9525">
            <a:noFill/>
            <a:miter lim="800000"/>
            <a:headEnd/>
            <a:tailEnd/>
          </a:ln>
          <a:effectLst/>
        </p:spPr>
        <p:txBody>
          <a:bodyPr vert="horz" wrap="square" lIns="428314" tIns="214157" rIns="428314" bIns="214157" numCol="1" anchor="t" anchorCtr="0" compatLnSpc="1">
            <a:prstTxWarp prst="textNoShape">
              <a:avLst/>
            </a:prstTxWarp>
          </a:bodyPr>
          <a:lstStyle>
            <a:lvl1pPr algn="r" defTabSz="4283075">
              <a:defRPr sz="5600">
                <a:latin typeface="Times New Roman" pitchFamily="18" charset="0"/>
                <a:ea typeface="+mn-ea"/>
                <a:cs typeface="+mn-cs"/>
              </a:defRPr>
            </a:lvl1pPr>
          </a:lstStyle>
          <a:p>
            <a:pPr>
              <a:defRPr/>
            </a:pPr>
            <a:endParaRPr lang="en-US"/>
          </a:p>
        </p:txBody>
      </p:sp>
      <p:sp>
        <p:nvSpPr>
          <p:cNvPr id="5124" name="Rectangle 1028"/>
          <p:cNvSpPr>
            <a:spLocks noGrp="1" noChangeArrowheads="1"/>
          </p:cNvSpPr>
          <p:nvPr>
            <p:ph type="ftr" sz="quarter" idx="2"/>
          </p:nvPr>
        </p:nvSpPr>
        <p:spPr bwMode="auto">
          <a:xfrm>
            <a:off x="0" y="29781500"/>
            <a:ext cx="18816638" cy="1752600"/>
          </a:xfrm>
          <a:prstGeom prst="rect">
            <a:avLst/>
          </a:prstGeom>
          <a:noFill/>
          <a:ln w="9525">
            <a:noFill/>
            <a:miter lim="800000"/>
            <a:headEnd/>
            <a:tailEnd/>
          </a:ln>
          <a:effectLst/>
        </p:spPr>
        <p:txBody>
          <a:bodyPr vert="horz" wrap="square" lIns="428314" tIns="214157" rIns="428314" bIns="214157" numCol="1" anchor="b" anchorCtr="0" compatLnSpc="1">
            <a:prstTxWarp prst="textNoShape">
              <a:avLst/>
            </a:prstTxWarp>
          </a:bodyPr>
          <a:lstStyle>
            <a:lvl1pPr defTabSz="4283075">
              <a:defRPr sz="5600">
                <a:latin typeface="Times New Roman" pitchFamily="18" charset="0"/>
                <a:ea typeface="+mn-ea"/>
                <a:cs typeface="+mn-cs"/>
              </a:defRPr>
            </a:lvl1pPr>
          </a:lstStyle>
          <a:p>
            <a:pPr>
              <a:defRPr/>
            </a:pPr>
            <a:endParaRPr lang="en-US"/>
          </a:p>
        </p:txBody>
      </p:sp>
      <p:sp>
        <p:nvSpPr>
          <p:cNvPr id="5125" name="Rectangle 1029"/>
          <p:cNvSpPr>
            <a:spLocks noGrp="1" noChangeArrowheads="1"/>
          </p:cNvSpPr>
          <p:nvPr>
            <p:ph type="sldNum" sz="quarter" idx="3"/>
          </p:nvPr>
        </p:nvSpPr>
        <p:spPr bwMode="auto">
          <a:xfrm>
            <a:off x="24604663" y="29781500"/>
            <a:ext cx="18816637" cy="1752600"/>
          </a:xfrm>
          <a:prstGeom prst="rect">
            <a:avLst/>
          </a:prstGeom>
          <a:noFill/>
          <a:ln w="9525">
            <a:noFill/>
            <a:miter lim="800000"/>
            <a:headEnd/>
            <a:tailEnd/>
          </a:ln>
          <a:effectLst/>
        </p:spPr>
        <p:txBody>
          <a:bodyPr vert="horz" wrap="square" lIns="428314" tIns="214157" rIns="428314" bIns="214157" numCol="1" anchor="b" anchorCtr="0" compatLnSpc="1">
            <a:prstTxWarp prst="textNoShape">
              <a:avLst/>
            </a:prstTxWarp>
          </a:bodyPr>
          <a:lstStyle>
            <a:lvl1pPr algn="r" defTabSz="4283075">
              <a:defRPr sz="5600">
                <a:cs typeface="+mn-cs"/>
              </a:defRPr>
            </a:lvl1pPr>
          </a:lstStyle>
          <a:p>
            <a:pPr>
              <a:defRPr/>
            </a:pPr>
            <a:fld id="{98C29EB5-E127-B245-A17A-615F88A0EEBD}" type="slidenum">
              <a:rPr lang="en-US"/>
              <a:pPr>
                <a:defRPr/>
              </a:pPr>
              <a:t>‹#›</a:t>
            </a:fld>
            <a:endParaRPr lang="en-US"/>
          </a:p>
        </p:txBody>
      </p:sp>
    </p:spTree>
    <p:extLst>
      <p:ext uri="{BB962C8B-B14F-4D97-AF65-F5344CB8AC3E}">
        <p14:creationId xmlns:p14="http://schemas.microsoft.com/office/powerpoint/2010/main" val="1598851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1675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1238" y="2365375"/>
            <a:ext cx="15998825" cy="11825288"/>
          </a:xfrm>
          <a:prstGeom prst="rect">
            <a:avLst/>
          </a:prstGeom>
          <a:noFill/>
          <a:ln w="12700">
            <a:solidFill>
              <a:prstClr val="black"/>
            </a:solidFill>
          </a:ln>
        </p:spPr>
      </p:sp>
      <p:sp>
        <p:nvSpPr>
          <p:cNvPr id="3" name="Notes Placeholder 2"/>
          <p:cNvSpPr>
            <a:spLocks noGrp="1"/>
          </p:cNvSpPr>
          <p:nvPr>
            <p:ph type="body" idx="1"/>
          </p:nvPr>
        </p:nvSpPr>
        <p:spPr>
          <a:xfrm>
            <a:off x="4341813" y="14978063"/>
            <a:ext cx="34737675" cy="14190662"/>
          </a:xfrm>
          <a:prstGeom prst="rect">
            <a:avLst/>
          </a:prstGeom>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sz="4000" dirty="0" smtClean="0"/>
              <a:t>The PCL has demonstrated high internal consistency (.94) (Ruggiero, et al., 2003), and good convergent validity with the Clinician-Administered PTSD Scale (.93) (Blanchard, Jones-Alexander, Buckley, &amp; </a:t>
            </a:r>
            <a:r>
              <a:rPr lang="en-US" sz="4000" dirty="0" err="1" smtClean="0"/>
              <a:t>Forneris</a:t>
            </a:r>
            <a:r>
              <a:rPr lang="en-US" sz="4000" dirty="0" smtClean="0"/>
              <a:t>, 1996). </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4000" dirty="0" smtClean="0"/>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4000" dirty="0" smtClean="0"/>
              <a:t>. The CES-D shows high internal consistency (.85) and test-retest correlation (.5) (</a:t>
            </a:r>
            <a:r>
              <a:rPr lang="en-US" sz="4000" dirty="0" err="1" smtClean="0"/>
              <a:t>Radloff</a:t>
            </a:r>
            <a:r>
              <a:rPr lang="en-US" sz="4000" dirty="0" smtClean="0"/>
              <a:t>, 1977).</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4000" dirty="0" smtClean="0">
              <a:effectLst/>
            </a:endParaRPr>
          </a:p>
          <a:p>
            <a:pPr marL="0" marR="0" lvl="1" indent="0" algn="l" defTabSz="914400" rtl="0" eaLnBrk="0" fontAlgn="base" latinLnBrk="0" hangingPunct="0">
              <a:lnSpc>
                <a:spcPct val="100000"/>
              </a:lnSpc>
              <a:spcBef>
                <a:spcPct val="30000"/>
              </a:spcBef>
              <a:spcAft>
                <a:spcPct val="0"/>
              </a:spcAft>
              <a:buClrTx/>
              <a:buSzTx/>
              <a:buFontTx/>
              <a:buNone/>
              <a:tabLst/>
              <a:defRPr/>
            </a:pPr>
            <a:r>
              <a:rPr lang="en-US" sz="4000" dirty="0" smtClean="0">
                <a:effectLst/>
              </a:rPr>
              <a:t>Do we need to add references?</a:t>
            </a:r>
          </a:p>
          <a:p>
            <a:pPr marL="0" marR="0" lvl="1" indent="0" algn="l" defTabSz="914400" rtl="0" eaLnBrk="0" fontAlgn="base" latinLnBrk="0" hangingPunct="0">
              <a:lnSpc>
                <a:spcPct val="100000"/>
              </a:lnSpc>
              <a:spcBef>
                <a:spcPct val="30000"/>
              </a:spcBef>
              <a:spcAft>
                <a:spcPct val="0"/>
              </a:spcAft>
              <a:buClrTx/>
              <a:buSzTx/>
              <a:buFontTx/>
              <a:buNone/>
              <a:tabLst/>
              <a:defRPr/>
            </a:pPr>
            <a:endParaRPr lang="en-US" sz="4000" dirty="0" smtClean="0"/>
          </a:p>
          <a:p>
            <a:endParaRPr lang="en-US" dirty="0"/>
          </a:p>
        </p:txBody>
      </p:sp>
    </p:spTree>
    <p:extLst>
      <p:ext uri="{BB962C8B-B14F-4D97-AF65-F5344CB8AC3E}">
        <p14:creationId xmlns:p14="http://schemas.microsoft.com/office/powerpoint/2010/main" val="799451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363" y="9658350"/>
            <a:ext cx="35753675" cy="6664325"/>
          </a:xfrm>
        </p:spPr>
        <p:txBody>
          <a:bodyPr/>
          <a:lstStyle/>
          <a:p>
            <a:r>
              <a:rPr lang="en-US" smtClean="0"/>
              <a:t>Click to edit Master title style</a:t>
            </a:r>
            <a:endParaRPr lang="en-US"/>
          </a:p>
        </p:txBody>
      </p:sp>
      <p:sp>
        <p:nvSpPr>
          <p:cNvPr id="3" name="Subtitle 2"/>
          <p:cNvSpPr>
            <a:spLocks noGrp="1"/>
          </p:cNvSpPr>
          <p:nvPr>
            <p:ph type="subTitle" idx="1"/>
          </p:nvPr>
        </p:nvSpPr>
        <p:spPr>
          <a:xfrm>
            <a:off x="6308725" y="17618075"/>
            <a:ext cx="29444950" cy="79438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0775CA-6631-8E4B-BB97-6B8C8D00429F}" type="slidenum">
              <a:rPr lang="en-US"/>
              <a:pPr>
                <a:defRPr/>
              </a:pPr>
              <a:t>‹#›</a:t>
            </a:fld>
            <a:endParaRPr lang="en-US"/>
          </a:p>
        </p:txBody>
      </p:sp>
    </p:spTree>
    <p:extLst>
      <p:ext uri="{BB962C8B-B14F-4D97-AF65-F5344CB8AC3E}">
        <p14:creationId xmlns:p14="http://schemas.microsoft.com/office/powerpoint/2010/main" val="2428181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6EB415B-4A82-E946-A8DF-190CE59F2566}" type="slidenum">
              <a:rPr lang="en-US"/>
              <a:pPr>
                <a:defRPr/>
              </a:pPr>
              <a:t>‹#›</a:t>
            </a:fld>
            <a:endParaRPr lang="en-US"/>
          </a:p>
        </p:txBody>
      </p:sp>
    </p:spTree>
    <p:extLst>
      <p:ext uri="{BB962C8B-B14F-4D97-AF65-F5344CB8AC3E}">
        <p14:creationId xmlns:p14="http://schemas.microsoft.com/office/powerpoint/2010/main" val="3069139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970413" y="2763838"/>
            <a:ext cx="8937625" cy="2487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154363" y="2763838"/>
            <a:ext cx="26663650" cy="2487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BD96C6B-B1C9-3142-891D-334218F148F9}" type="slidenum">
              <a:rPr lang="en-US"/>
              <a:pPr>
                <a:defRPr/>
              </a:pPr>
              <a:t>‹#›</a:t>
            </a:fld>
            <a:endParaRPr lang="en-US"/>
          </a:p>
        </p:txBody>
      </p:sp>
    </p:spTree>
    <p:extLst>
      <p:ext uri="{BB962C8B-B14F-4D97-AF65-F5344CB8AC3E}">
        <p14:creationId xmlns:p14="http://schemas.microsoft.com/office/powerpoint/2010/main" val="518438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9BB6D3C-813F-474C-8939-DC184B941076}" type="slidenum">
              <a:rPr lang="en-US"/>
              <a:pPr>
                <a:defRPr/>
              </a:pPr>
              <a:t>‹#›</a:t>
            </a:fld>
            <a:endParaRPr lang="en-US"/>
          </a:p>
        </p:txBody>
      </p:sp>
    </p:spTree>
    <p:extLst>
      <p:ext uri="{BB962C8B-B14F-4D97-AF65-F5344CB8AC3E}">
        <p14:creationId xmlns:p14="http://schemas.microsoft.com/office/powerpoint/2010/main" val="1232934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8" y="19978688"/>
            <a:ext cx="35753675" cy="617378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322638" y="13177838"/>
            <a:ext cx="35753675" cy="68008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3937635-5C23-C342-BC4D-A088925AEB8F}" type="slidenum">
              <a:rPr lang="en-US"/>
              <a:pPr>
                <a:defRPr/>
              </a:pPr>
              <a:t>‹#›</a:t>
            </a:fld>
            <a:endParaRPr lang="en-US"/>
          </a:p>
        </p:txBody>
      </p:sp>
    </p:spTree>
    <p:extLst>
      <p:ext uri="{BB962C8B-B14F-4D97-AF65-F5344CB8AC3E}">
        <p14:creationId xmlns:p14="http://schemas.microsoft.com/office/powerpoint/2010/main" val="2755371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54363" y="8982075"/>
            <a:ext cx="17800637" cy="1865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1107400" y="8982075"/>
            <a:ext cx="17800638" cy="18653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E3E156-684B-C149-8D3B-147F331C0279}" type="slidenum">
              <a:rPr lang="en-US"/>
              <a:pPr>
                <a:defRPr/>
              </a:pPr>
              <a:t>‹#›</a:t>
            </a:fld>
            <a:endParaRPr lang="en-US"/>
          </a:p>
        </p:txBody>
      </p:sp>
    </p:spTree>
    <p:extLst>
      <p:ext uri="{BB962C8B-B14F-4D97-AF65-F5344CB8AC3E}">
        <p14:creationId xmlns:p14="http://schemas.microsoft.com/office/powerpoint/2010/main" val="216184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244600"/>
            <a:ext cx="37855525" cy="518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03438" y="6959600"/>
            <a:ext cx="18584862"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03438" y="9859963"/>
            <a:ext cx="18584862"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367750" y="6959600"/>
            <a:ext cx="18591213" cy="29003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1367750" y="9859963"/>
            <a:ext cx="18591213" cy="17911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B43A738-65B9-1A45-987C-F0B3D43C0830}" type="slidenum">
              <a:rPr lang="en-US"/>
              <a:pPr>
                <a:defRPr/>
              </a:pPr>
              <a:t>‹#›</a:t>
            </a:fld>
            <a:endParaRPr lang="en-US"/>
          </a:p>
        </p:txBody>
      </p:sp>
    </p:spTree>
    <p:extLst>
      <p:ext uri="{BB962C8B-B14F-4D97-AF65-F5344CB8AC3E}">
        <p14:creationId xmlns:p14="http://schemas.microsoft.com/office/powerpoint/2010/main" val="522636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C668305-74EC-2449-AC14-8D41D72BB6C3}" type="slidenum">
              <a:rPr lang="en-US"/>
              <a:pPr>
                <a:defRPr/>
              </a:pPr>
              <a:t>‹#›</a:t>
            </a:fld>
            <a:endParaRPr lang="en-US"/>
          </a:p>
        </p:txBody>
      </p:sp>
    </p:spTree>
    <p:extLst>
      <p:ext uri="{BB962C8B-B14F-4D97-AF65-F5344CB8AC3E}">
        <p14:creationId xmlns:p14="http://schemas.microsoft.com/office/powerpoint/2010/main" val="1921876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5177BF0-2671-AD42-A310-3175D54816D7}" type="slidenum">
              <a:rPr lang="en-US"/>
              <a:pPr>
                <a:defRPr/>
              </a:pPr>
              <a:t>‹#›</a:t>
            </a:fld>
            <a:endParaRPr lang="en-US"/>
          </a:p>
        </p:txBody>
      </p:sp>
    </p:spTree>
    <p:extLst>
      <p:ext uri="{BB962C8B-B14F-4D97-AF65-F5344CB8AC3E}">
        <p14:creationId xmlns:p14="http://schemas.microsoft.com/office/powerpoint/2010/main" val="2293342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238250"/>
            <a:ext cx="13838237" cy="52673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6444913" y="1238250"/>
            <a:ext cx="23514050" cy="265334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03438" y="6505575"/>
            <a:ext cx="13838237" cy="21266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0CB820-EE80-8549-A0B1-BEA58A16AEF9}" type="slidenum">
              <a:rPr lang="en-US"/>
              <a:pPr>
                <a:defRPr/>
              </a:pPr>
              <a:t>‹#›</a:t>
            </a:fld>
            <a:endParaRPr lang="en-US"/>
          </a:p>
        </p:txBody>
      </p:sp>
    </p:spTree>
    <p:extLst>
      <p:ext uri="{BB962C8B-B14F-4D97-AF65-F5344CB8AC3E}">
        <p14:creationId xmlns:p14="http://schemas.microsoft.com/office/powerpoint/2010/main" val="15749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3888" y="21763038"/>
            <a:ext cx="25238075" cy="25685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243888" y="2778125"/>
            <a:ext cx="25238075" cy="18653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243888" y="24331613"/>
            <a:ext cx="25238075" cy="36496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44397F1-F6D4-7042-82A9-39F895E1193A}" type="slidenum">
              <a:rPr lang="en-US"/>
              <a:pPr>
                <a:defRPr/>
              </a:pPr>
              <a:t>‹#›</a:t>
            </a:fld>
            <a:endParaRPr lang="en-US"/>
          </a:p>
        </p:txBody>
      </p:sp>
    </p:spTree>
    <p:extLst>
      <p:ext uri="{BB962C8B-B14F-4D97-AF65-F5344CB8AC3E}">
        <p14:creationId xmlns:p14="http://schemas.microsoft.com/office/powerpoint/2010/main" val="12931887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154363" y="2763838"/>
            <a:ext cx="3575367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23862" tIns="211138" rIns="423862" bIns="2111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154363" y="8982075"/>
            <a:ext cx="35753675" cy="1865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423862" tIns="211138" rIns="423862" bIns="2111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154363" y="28325763"/>
            <a:ext cx="8763000" cy="2073275"/>
          </a:xfrm>
          <a:prstGeom prst="rect">
            <a:avLst/>
          </a:prstGeom>
          <a:noFill/>
          <a:ln w="9525">
            <a:noFill/>
            <a:miter lim="800000"/>
            <a:headEnd/>
            <a:tailEnd/>
          </a:ln>
          <a:effectLst/>
        </p:spPr>
        <p:txBody>
          <a:bodyPr vert="horz" wrap="none" lIns="423862" tIns="211138" rIns="423862" bIns="211138" numCol="1" anchor="ctr" anchorCtr="0" compatLnSpc="1">
            <a:prstTxWarp prst="textNoShape">
              <a:avLst/>
            </a:prstTxWarp>
          </a:bodyPr>
          <a:lstStyle>
            <a:lvl1pPr>
              <a:defRPr sz="6400">
                <a:cs typeface="+mn-cs"/>
              </a:defRPr>
            </a:lvl1pPr>
          </a:lstStyle>
          <a:p>
            <a:pPr>
              <a:defRPr/>
            </a:pPr>
            <a:endParaRPr lang="en-US"/>
          </a:p>
        </p:txBody>
      </p:sp>
      <p:sp>
        <p:nvSpPr>
          <p:cNvPr id="1029" name="Rectangle 5"/>
          <p:cNvSpPr>
            <a:spLocks noGrp="1" noChangeArrowheads="1"/>
          </p:cNvSpPr>
          <p:nvPr>
            <p:ph type="ftr" sz="quarter" idx="3"/>
          </p:nvPr>
        </p:nvSpPr>
        <p:spPr bwMode="auto">
          <a:xfrm>
            <a:off x="14371638" y="28325763"/>
            <a:ext cx="13319125" cy="2073275"/>
          </a:xfrm>
          <a:prstGeom prst="rect">
            <a:avLst/>
          </a:prstGeom>
          <a:noFill/>
          <a:ln w="9525">
            <a:noFill/>
            <a:miter lim="800000"/>
            <a:headEnd/>
            <a:tailEnd/>
          </a:ln>
          <a:effectLst/>
        </p:spPr>
        <p:txBody>
          <a:bodyPr vert="horz" wrap="none" lIns="423862" tIns="211138" rIns="423862" bIns="211138" numCol="1" anchor="ctr" anchorCtr="0" compatLnSpc="1">
            <a:prstTxWarp prst="textNoShape">
              <a:avLst/>
            </a:prstTxWarp>
          </a:bodyPr>
          <a:lstStyle>
            <a:lvl1pPr algn="ctr">
              <a:defRPr sz="6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30145038" y="28325763"/>
            <a:ext cx="8763000" cy="2073275"/>
          </a:xfrm>
          <a:prstGeom prst="rect">
            <a:avLst/>
          </a:prstGeom>
          <a:noFill/>
          <a:ln w="9525">
            <a:noFill/>
            <a:miter lim="800000"/>
            <a:headEnd/>
            <a:tailEnd/>
          </a:ln>
          <a:effectLst/>
        </p:spPr>
        <p:txBody>
          <a:bodyPr vert="horz" wrap="none" lIns="423862" tIns="211138" rIns="423862" bIns="211138" numCol="1" anchor="ctr" anchorCtr="0" compatLnSpc="1">
            <a:prstTxWarp prst="textNoShape">
              <a:avLst/>
            </a:prstTxWarp>
          </a:bodyPr>
          <a:lstStyle>
            <a:lvl1pPr algn="r">
              <a:defRPr sz="6400">
                <a:cs typeface="+mn-cs"/>
              </a:defRPr>
            </a:lvl1pPr>
          </a:lstStyle>
          <a:p>
            <a:pPr>
              <a:defRPr/>
            </a:pPr>
            <a:fld id="{DB325B12-573B-E445-B054-FF617C5D0D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9351625" rtl="0" eaLnBrk="0" fontAlgn="base" hangingPunct="0">
        <a:spcBef>
          <a:spcPct val="0"/>
        </a:spcBef>
        <a:spcAft>
          <a:spcPct val="0"/>
        </a:spcAft>
        <a:defRPr sz="20200">
          <a:solidFill>
            <a:schemeClr val="tx2"/>
          </a:solidFill>
          <a:latin typeface="+mj-lt"/>
          <a:ea typeface="ＭＳ Ｐゴシック" charset="0"/>
          <a:cs typeface="ＭＳ Ｐゴシック" charset="0"/>
        </a:defRPr>
      </a:lvl1pPr>
      <a:lvl2pPr algn="ctr" defTabSz="19351625" rtl="0" eaLnBrk="0" fontAlgn="base" hangingPunct="0">
        <a:spcBef>
          <a:spcPct val="0"/>
        </a:spcBef>
        <a:spcAft>
          <a:spcPct val="0"/>
        </a:spcAft>
        <a:defRPr sz="20200">
          <a:solidFill>
            <a:schemeClr val="tx2"/>
          </a:solidFill>
          <a:latin typeface="Times New Roman" pitchFamily="18" charset="0"/>
          <a:ea typeface="ＭＳ Ｐゴシック" charset="0"/>
          <a:cs typeface="ＭＳ Ｐゴシック" charset="0"/>
        </a:defRPr>
      </a:lvl2pPr>
      <a:lvl3pPr algn="ctr" defTabSz="19351625" rtl="0" eaLnBrk="0" fontAlgn="base" hangingPunct="0">
        <a:spcBef>
          <a:spcPct val="0"/>
        </a:spcBef>
        <a:spcAft>
          <a:spcPct val="0"/>
        </a:spcAft>
        <a:defRPr sz="20200">
          <a:solidFill>
            <a:schemeClr val="tx2"/>
          </a:solidFill>
          <a:latin typeface="Times New Roman" pitchFamily="18" charset="0"/>
          <a:ea typeface="ＭＳ Ｐゴシック" charset="0"/>
          <a:cs typeface="ＭＳ Ｐゴシック" charset="0"/>
        </a:defRPr>
      </a:lvl3pPr>
      <a:lvl4pPr algn="ctr" defTabSz="19351625" rtl="0" eaLnBrk="0" fontAlgn="base" hangingPunct="0">
        <a:spcBef>
          <a:spcPct val="0"/>
        </a:spcBef>
        <a:spcAft>
          <a:spcPct val="0"/>
        </a:spcAft>
        <a:defRPr sz="20200">
          <a:solidFill>
            <a:schemeClr val="tx2"/>
          </a:solidFill>
          <a:latin typeface="Times New Roman" pitchFamily="18" charset="0"/>
          <a:ea typeface="ＭＳ Ｐゴシック" charset="0"/>
          <a:cs typeface="ＭＳ Ｐゴシック" charset="0"/>
        </a:defRPr>
      </a:lvl4pPr>
      <a:lvl5pPr algn="ctr" defTabSz="19351625" rtl="0" eaLnBrk="0" fontAlgn="base" hangingPunct="0">
        <a:spcBef>
          <a:spcPct val="0"/>
        </a:spcBef>
        <a:spcAft>
          <a:spcPct val="0"/>
        </a:spcAft>
        <a:defRPr sz="20200">
          <a:solidFill>
            <a:schemeClr val="tx2"/>
          </a:solidFill>
          <a:latin typeface="Times New Roman" pitchFamily="18" charset="0"/>
          <a:ea typeface="ＭＳ Ｐゴシック" charset="0"/>
          <a:cs typeface="ＭＳ Ｐゴシック" charset="0"/>
        </a:defRPr>
      </a:lvl5pPr>
      <a:lvl6pPr marL="457200" algn="ctr" defTabSz="19351625" rtl="0" eaLnBrk="0" fontAlgn="base" hangingPunct="0">
        <a:spcBef>
          <a:spcPct val="0"/>
        </a:spcBef>
        <a:spcAft>
          <a:spcPct val="0"/>
        </a:spcAft>
        <a:defRPr sz="20200">
          <a:solidFill>
            <a:schemeClr val="tx2"/>
          </a:solidFill>
          <a:latin typeface="Times New Roman" pitchFamily="18" charset="0"/>
        </a:defRPr>
      </a:lvl6pPr>
      <a:lvl7pPr marL="914400" algn="ctr" defTabSz="19351625" rtl="0" eaLnBrk="0" fontAlgn="base" hangingPunct="0">
        <a:spcBef>
          <a:spcPct val="0"/>
        </a:spcBef>
        <a:spcAft>
          <a:spcPct val="0"/>
        </a:spcAft>
        <a:defRPr sz="20200">
          <a:solidFill>
            <a:schemeClr val="tx2"/>
          </a:solidFill>
          <a:latin typeface="Times New Roman" pitchFamily="18" charset="0"/>
        </a:defRPr>
      </a:lvl7pPr>
      <a:lvl8pPr marL="1371600" algn="ctr" defTabSz="19351625" rtl="0" eaLnBrk="0" fontAlgn="base" hangingPunct="0">
        <a:spcBef>
          <a:spcPct val="0"/>
        </a:spcBef>
        <a:spcAft>
          <a:spcPct val="0"/>
        </a:spcAft>
        <a:defRPr sz="20200">
          <a:solidFill>
            <a:schemeClr val="tx2"/>
          </a:solidFill>
          <a:latin typeface="Times New Roman" pitchFamily="18" charset="0"/>
        </a:defRPr>
      </a:lvl8pPr>
      <a:lvl9pPr marL="1828800" algn="ctr" defTabSz="19351625" rtl="0" eaLnBrk="0" fontAlgn="base" hangingPunct="0">
        <a:spcBef>
          <a:spcPct val="0"/>
        </a:spcBef>
        <a:spcAft>
          <a:spcPct val="0"/>
        </a:spcAft>
        <a:defRPr sz="20200">
          <a:solidFill>
            <a:schemeClr val="tx2"/>
          </a:solidFill>
          <a:latin typeface="Times New Roman" pitchFamily="18" charset="0"/>
        </a:defRPr>
      </a:lvl9pPr>
    </p:titleStyle>
    <p:bodyStyle>
      <a:lvl1pPr marL="1577975" indent="-1577975" algn="l" defTabSz="19351625" rtl="0" eaLnBrk="0" fontAlgn="base" hangingPunct="0">
        <a:spcBef>
          <a:spcPct val="20000"/>
        </a:spcBef>
        <a:spcAft>
          <a:spcPct val="0"/>
        </a:spcAft>
        <a:buChar char="•"/>
        <a:defRPr sz="14700">
          <a:solidFill>
            <a:schemeClr val="tx1"/>
          </a:solidFill>
          <a:latin typeface="+mn-lt"/>
          <a:ea typeface="ＭＳ Ｐゴシック" charset="0"/>
          <a:cs typeface="ＭＳ Ｐゴシック" charset="0"/>
        </a:defRPr>
      </a:lvl1pPr>
      <a:lvl2pPr marL="3417888" indent="-1314450" algn="l" defTabSz="19351625" rtl="0" eaLnBrk="0" fontAlgn="base" hangingPunct="0">
        <a:spcBef>
          <a:spcPct val="20000"/>
        </a:spcBef>
        <a:spcAft>
          <a:spcPct val="0"/>
        </a:spcAft>
        <a:buChar char="–"/>
        <a:defRPr sz="12900">
          <a:solidFill>
            <a:schemeClr val="tx1"/>
          </a:solidFill>
          <a:latin typeface="+mn-lt"/>
          <a:ea typeface="ＭＳ Ｐゴシック" charset="0"/>
        </a:defRPr>
      </a:lvl2pPr>
      <a:lvl3pPr marL="5257800" indent="-1050925" algn="l" defTabSz="19351625" rtl="0" eaLnBrk="0" fontAlgn="base" hangingPunct="0">
        <a:spcBef>
          <a:spcPct val="20000"/>
        </a:spcBef>
        <a:spcAft>
          <a:spcPct val="0"/>
        </a:spcAft>
        <a:buChar char="•"/>
        <a:defRPr sz="11000">
          <a:solidFill>
            <a:schemeClr val="tx1"/>
          </a:solidFill>
          <a:latin typeface="+mn-lt"/>
          <a:ea typeface="ＭＳ Ｐゴシック" charset="0"/>
        </a:defRPr>
      </a:lvl3pPr>
      <a:lvl4pPr marL="7361238" indent="-1052513" algn="l" defTabSz="19351625" rtl="0" eaLnBrk="0" fontAlgn="base" hangingPunct="0">
        <a:spcBef>
          <a:spcPct val="20000"/>
        </a:spcBef>
        <a:spcAft>
          <a:spcPct val="0"/>
        </a:spcAft>
        <a:buChar char="–"/>
        <a:defRPr sz="9200">
          <a:solidFill>
            <a:schemeClr val="tx1"/>
          </a:solidFill>
          <a:latin typeface="+mn-lt"/>
          <a:ea typeface="ＭＳ Ｐゴシック" charset="0"/>
        </a:defRPr>
      </a:lvl4pPr>
      <a:lvl5pPr marL="9464675" indent="-1052513" algn="l" defTabSz="19351625" rtl="0" eaLnBrk="0" fontAlgn="base" hangingPunct="0">
        <a:spcBef>
          <a:spcPct val="20000"/>
        </a:spcBef>
        <a:spcAft>
          <a:spcPct val="0"/>
        </a:spcAft>
        <a:buChar char="•"/>
        <a:defRPr sz="9200">
          <a:solidFill>
            <a:schemeClr val="tx1"/>
          </a:solidFill>
          <a:latin typeface="+mn-lt"/>
          <a:ea typeface="ＭＳ Ｐゴシック" charset="0"/>
        </a:defRPr>
      </a:lvl5pPr>
      <a:lvl6pPr marL="9921875" indent="-1052513" algn="l" defTabSz="19351625" rtl="0" eaLnBrk="0" fontAlgn="base" hangingPunct="0">
        <a:spcBef>
          <a:spcPct val="20000"/>
        </a:spcBef>
        <a:spcAft>
          <a:spcPct val="0"/>
        </a:spcAft>
        <a:buChar char="•"/>
        <a:defRPr sz="9200">
          <a:solidFill>
            <a:schemeClr val="tx1"/>
          </a:solidFill>
          <a:latin typeface="+mn-lt"/>
        </a:defRPr>
      </a:lvl6pPr>
      <a:lvl7pPr marL="10379075" indent="-1052513" algn="l" defTabSz="19351625" rtl="0" eaLnBrk="0" fontAlgn="base" hangingPunct="0">
        <a:spcBef>
          <a:spcPct val="20000"/>
        </a:spcBef>
        <a:spcAft>
          <a:spcPct val="0"/>
        </a:spcAft>
        <a:buChar char="•"/>
        <a:defRPr sz="9200">
          <a:solidFill>
            <a:schemeClr val="tx1"/>
          </a:solidFill>
          <a:latin typeface="+mn-lt"/>
        </a:defRPr>
      </a:lvl7pPr>
      <a:lvl8pPr marL="10836275" indent="-1052513" algn="l" defTabSz="19351625" rtl="0" eaLnBrk="0" fontAlgn="base" hangingPunct="0">
        <a:spcBef>
          <a:spcPct val="20000"/>
        </a:spcBef>
        <a:spcAft>
          <a:spcPct val="0"/>
        </a:spcAft>
        <a:buChar char="•"/>
        <a:defRPr sz="9200">
          <a:solidFill>
            <a:schemeClr val="tx1"/>
          </a:solidFill>
          <a:latin typeface="+mn-lt"/>
        </a:defRPr>
      </a:lvl8pPr>
      <a:lvl9pPr marL="11293475" indent="-1052513" algn="l" defTabSz="19351625" rtl="0" eaLnBrk="0" fontAlgn="base" hangingPunct="0">
        <a:spcBef>
          <a:spcPct val="20000"/>
        </a:spcBef>
        <a:spcAft>
          <a:spcPct val="0"/>
        </a:spcAft>
        <a:buChar char="•"/>
        <a:defRPr sz="9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1.png"/><Relationship Id="rId5" Type="http://schemas.openxmlformats.org/officeDocument/2006/relationships/chart" Target="../charts/chart1.xml"/><Relationship Id="rId6" Type="http://schemas.openxmlformats.org/officeDocument/2006/relationships/chart" Target="../charts/chart2.xml"/><Relationship Id="rId1" Type="http://schemas.openxmlformats.org/officeDocument/2006/relationships/themeOverride" Target="../theme/themeOverride1.x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66CC"/>
        </a:solidFill>
        <a:effectLst/>
      </p:bgPr>
    </p:bg>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1143000" y="609600"/>
            <a:ext cx="39509700" cy="3663183"/>
          </a:xfrm>
          <a:prstGeom prst="rect">
            <a:avLst/>
          </a:prstGeom>
          <a:solidFill>
            <a:schemeClr val="bg1"/>
          </a:solidFill>
          <a:ln w="50800">
            <a:solidFill>
              <a:srgbClr val="000000"/>
            </a:solidFill>
            <a:miter lim="800000"/>
            <a:headEnd/>
            <a:tailEnd/>
          </a:ln>
        </p:spPr>
        <p:txBody>
          <a:bodyPr wrap="square" lIns="92075" tIns="46038" rIns="92075" bIns="46038">
            <a:spAutoFit/>
          </a:bodyPr>
          <a:lstStyle/>
          <a:p>
            <a:pPr algn="ctr"/>
            <a:endParaRPr lang="en-US" sz="2400" b="1" dirty="0"/>
          </a:p>
          <a:p>
            <a:pPr algn="ctr"/>
            <a:r>
              <a:rPr lang="en-US" sz="6000" dirty="0"/>
              <a:t>The Use of an Acceptance and </a:t>
            </a:r>
            <a:r>
              <a:rPr lang="en-US" sz="6000" dirty="0" smtClean="0"/>
              <a:t>Commitment Group Therapy </a:t>
            </a:r>
            <a:r>
              <a:rPr lang="en-US" sz="6000" dirty="0"/>
              <a:t>to Reduce Distress Caused by Auditory Hallucinations and Increase Value-Based Living with Individuals </a:t>
            </a:r>
            <a:r>
              <a:rPr lang="en-US" sz="6000" dirty="0" smtClean="0"/>
              <a:t>with </a:t>
            </a:r>
            <a:r>
              <a:rPr lang="en-US" sz="6000" dirty="0"/>
              <a:t>Psychosis in a Community Mental Health Clinic: A Pilot Study </a:t>
            </a:r>
            <a:endParaRPr lang="en-US" sz="6000" dirty="0" smtClean="0"/>
          </a:p>
          <a:p>
            <a:pPr algn="ctr"/>
            <a:r>
              <a:rPr lang="en-US" sz="4400" b="1" dirty="0" smtClean="0"/>
              <a:t>Aaron Fett, M.S., Julia Hernandez, M.S., Maria Bradley-Moore, M.D., Matthew </a:t>
            </a:r>
            <a:r>
              <a:rPr lang="en-US" sz="4400" b="1" dirty="0"/>
              <a:t>Cordova, </a:t>
            </a:r>
            <a:r>
              <a:rPr lang="en-US" sz="4400" b="1" dirty="0" smtClean="0"/>
              <a:t>Ph.D.</a:t>
            </a:r>
            <a:endParaRPr lang="en-US" sz="4400" b="1" dirty="0"/>
          </a:p>
          <a:p>
            <a:pPr algn="ctr"/>
            <a:endParaRPr lang="en-US" sz="4400" b="1" dirty="0"/>
          </a:p>
        </p:txBody>
      </p:sp>
      <p:sp>
        <p:nvSpPr>
          <p:cNvPr id="15363" name="Text Box 12"/>
          <p:cNvSpPr txBox="1">
            <a:spLocks noChangeArrowheads="1"/>
          </p:cNvSpPr>
          <p:nvPr/>
        </p:nvSpPr>
        <p:spPr bwMode="auto">
          <a:xfrm>
            <a:off x="685800" y="5029200"/>
            <a:ext cx="12801600" cy="13942280"/>
          </a:xfrm>
          <a:prstGeom prst="rect">
            <a:avLst/>
          </a:prstGeom>
          <a:solidFill>
            <a:schemeClr val="bg1"/>
          </a:solidFill>
          <a:ln w="12700">
            <a:solidFill>
              <a:schemeClr val="tx1"/>
            </a:solidFill>
            <a:miter lim="800000"/>
            <a:headEnd type="none" w="sm" len="sm"/>
            <a:tailEnd type="none" w="sm" len="sm"/>
          </a:ln>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sz="3600" dirty="0" smtClean="0"/>
              <a:t>Previous </a:t>
            </a:r>
            <a:r>
              <a:rPr lang="en-US" sz="3600" dirty="0"/>
              <a:t>research has demonstrated that Acceptance and Commitment Therapy (ACT) has been effective in reducing distress caused by auditory hallucinations in individuals suffering with different forms of psychosis.  These effects have been seen in both inpatient hospital settings (receiving group therapy) and in individual case studies in outpatient settings.   However, there have been no published studies examining the efficacy of ACT for individuals reporting distress for auditory hallucinations conducted on an outpatient basis in a group therapy format, and also not in a community mental health clinic.  The present study examined if a 12-week ACT group therapy could help clients in an outpatient community mental health clinic, with significantly reported distress caused by auditory hallucinations, increase their acceptance level towards their symptoms, act in desired ways despite symptoms, and increase their engagement in personally valued activities.  The 12-week treatment was based off an 18-week protocol developed by </a:t>
            </a:r>
            <a:r>
              <a:rPr lang="en-US" sz="3600" dirty="0" err="1"/>
              <a:t>Tingey</a:t>
            </a:r>
            <a:r>
              <a:rPr lang="en-US" sz="3600" dirty="0"/>
              <a:t> and Pearson </a:t>
            </a:r>
            <a:r>
              <a:rPr lang="en-US" sz="3600" dirty="0" smtClean="0"/>
              <a:t>(2011</a:t>
            </a:r>
            <a:r>
              <a:rPr lang="en-US" sz="3600" dirty="0"/>
              <a:t>) for clients with psychosis in an outpatient setting.  The group </a:t>
            </a:r>
            <a:r>
              <a:rPr lang="en-US" sz="3600" dirty="0" smtClean="0"/>
              <a:t>consisted of five </a:t>
            </a:r>
            <a:r>
              <a:rPr lang="en-US" sz="3600" dirty="0"/>
              <a:t>clients who had been diagnosed with a form of psychosis (either schizophrenia or schizoaffective disorder) and who reported particularly difficulties coping effectively with auditory hallucinations. </a:t>
            </a:r>
            <a:r>
              <a:rPr lang="en-US" sz="3600" dirty="0" smtClean="0"/>
              <a:t>The results demonstrate that the majority of clients benefitted from ACT as evidenced by increased acceptance level of symptoms, increased valued living, and increase in the ability to act independently from their hallucinations.</a:t>
            </a:r>
          </a:p>
        </p:txBody>
      </p:sp>
      <p:sp>
        <p:nvSpPr>
          <p:cNvPr id="15364" name="Text Box 14"/>
          <p:cNvSpPr txBox="1">
            <a:spLocks noChangeArrowheads="1"/>
          </p:cNvSpPr>
          <p:nvPr/>
        </p:nvSpPr>
        <p:spPr bwMode="auto">
          <a:xfrm>
            <a:off x="25400" y="20421600"/>
            <a:ext cx="13690600" cy="9325630"/>
          </a:xfrm>
          <a:prstGeom prst="rect">
            <a:avLst/>
          </a:prstGeom>
          <a:solidFill>
            <a:schemeClr val="bg1"/>
          </a:solidFill>
          <a:ln w="12700">
            <a:solidFill>
              <a:schemeClr val="tx1"/>
            </a:solidFill>
            <a:miter lim="800000"/>
            <a:headEnd type="none" w="sm" len="sm"/>
            <a:tailEnd type="none" w="sm" len="sm"/>
          </a:ln>
        </p:spPr>
        <p:txBody>
          <a:bodyPr wrap="square">
            <a:spAutoFit/>
          </a:bodyPr>
          <a:lstStyle>
            <a:lvl1pPr marL="342900" indent="-342900">
              <a:defRPr sz="2000">
                <a:solidFill>
                  <a:schemeClr val="tx1"/>
                </a:solidFill>
                <a:latin typeface="Times New Roman" charset="0"/>
                <a:ea typeface="ＭＳ Ｐゴシック" charset="0"/>
                <a:cs typeface="ＭＳ Ｐゴシック" charset="0"/>
              </a:defRPr>
            </a:lvl1pPr>
            <a:lvl2pPr>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marL="0" lvl="1"/>
            <a:r>
              <a:rPr lang="en-US" sz="4000" dirty="0" smtClean="0"/>
              <a:t>Many </a:t>
            </a:r>
            <a:r>
              <a:rPr lang="en-US" sz="4000" dirty="0"/>
              <a:t>studies have documented the efficacy of ACT with individuals diagnosed with psychosis.  In inpatient settings, clients have demonstrated significant decreases in number of </a:t>
            </a:r>
            <a:r>
              <a:rPr lang="en-US" sz="4000" dirty="0" err="1"/>
              <a:t>rehospitalizations</a:t>
            </a:r>
            <a:r>
              <a:rPr lang="en-US" sz="4000" dirty="0"/>
              <a:t> and in their ability to defuse from their auditory hallucinations when compared to treatment as usual (Bach &amp; Hayes, 2002), </a:t>
            </a:r>
            <a:r>
              <a:rPr lang="en-US" sz="4000" dirty="0" err="1"/>
              <a:t>Guadino</a:t>
            </a:r>
            <a:r>
              <a:rPr lang="en-US" sz="4000" dirty="0"/>
              <a:t> &amp; Herbert, 2006).  Further, ACT has been found to be efficacious with outpatient populations.  Clients have reported decreased distress related to hallucinations and increased acceptance of symptoms (</a:t>
            </a:r>
            <a:r>
              <a:rPr lang="en-US" sz="4000" dirty="0" err="1"/>
              <a:t>Pankey</a:t>
            </a:r>
            <a:r>
              <a:rPr lang="en-US" sz="4000" dirty="0"/>
              <a:t>, 2003, </a:t>
            </a:r>
            <a:r>
              <a:rPr lang="en-US" sz="4000" dirty="0" err="1"/>
              <a:t>Viega</a:t>
            </a:r>
            <a:r>
              <a:rPr lang="en-US" sz="4000" dirty="0"/>
              <a:t>-Martinez, Perez-Alvarez, &amp; Garcia-Montes, 2008) and an increase in engagement in personally valued activities  (</a:t>
            </a:r>
            <a:r>
              <a:rPr lang="en-US" sz="4000" dirty="0" err="1"/>
              <a:t>Bloy</a:t>
            </a:r>
            <a:r>
              <a:rPr lang="en-US" sz="4000" dirty="0"/>
              <a:t>, Oliver, &amp; Morris, 2011).  However, no published studies have examined if these abovementioned results can be produced by an ACT group therapy for individuals with psychosis attending outpatient therapy in a community mental health clinic.  </a:t>
            </a:r>
          </a:p>
        </p:txBody>
      </p:sp>
      <p:sp>
        <p:nvSpPr>
          <p:cNvPr id="15365" name="Text Box 25"/>
          <p:cNvSpPr txBox="1">
            <a:spLocks noChangeArrowheads="1"/>
          </p:cNvSpPr>
          <p:nvPr/>
        </p:nvSpPr>
        <p:spPr bwMode="auto">
          <a:xfrm>
            <a:off x="17830800" y="8153400"/>
            <a:ext cx="5257800" cy="762000"/>
          </a:xfrm>
          <a:prstGeom prst="rect">
            <a:avLst/>
          </a:prstGeom>
          <a:solidFill>
            <a:srgbClr val="FFFFFF"/>
          </a:solidFill>
          <a:ln w="12700">
            <a:solidFill>
              <a:srgbClr val="000000"/>
            </a:solidFill>
            <a:miter lim="800000"/>
            <a:headEnd type="none" w="sm" len="sm"/>
            <a:tailEnd type="none" w="sm" len="sm"/>
          </a:ln>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4000" b="1" dirty="0"/>
              <a:t>DEMOGRAPHICS</a:t>
            </a:r>
            <a:endParaRPr lang="en-US" sz="4000" dirty="0"/>
          </a:p>
        </p:txBody>
      </p:sp>
      <p:sp>
        <p:nvSpPr>
          <p:cNvPr id="15366" name="Text Box 27"/>
          <p:cNvSpPr txBox="1">
            <a:spLocks noChangeArrowheads="1"/>
          </p:cNvSpPr>
          <p:nvPr/>
        </p:nvSpPr>
        <p:spPr bwMode="auto">
          <a:xfrm>
            <a:off x="17602200" y="4191000"/>
            <a:ext cx="5486400" cy="762000"/>
          </a:xfrm>
          <a:prstGeom prst="rect">
            <a:avLst/>
          </a:prstGeom>
          <a:solidFill>
            <a:srgbClr val="FFFFFF"/>
          </a:solidFill>
          <a:ln w="12700">
            <a:solidFill>
              <a:srgbClr val="000000"/>
            </a:solidFill>
            <a:miter lim="800000"/>
            <a:headEnd type="none" w="sm" len="sm"/>
            <a:tailEnd type="none" w="sm" len="sm"/>
          </a:ln>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4000" b="1" dirty="0"/>
              <a:t>PURPOSE</a:t>
            </a:r>
            <a:endParaRPr lang="en-US" sz="4000" dirty="0"/>
          </a:p>
        </p:txBody>
      </p:sp>
      <p:sp>
        <p:nvSpPr>
          <p:cNvPr id="15367" name="Text Box 28"/>
          <p:cNvSpPr txBox="1">
            <a:spLocks noChangeArrowheads="1"/>
          </p:cNvSpPr>
          <p:nvPr/>
        </p:nvSpPr>
        <p:spPr bwMode="auto">
          <a:xfrm>
            <a:off x="3048000" y="4267200"/>
            <a:ext cx="7772400" cy="685800"/>
          </a:xfrm>
          <a:prstGeom prst="rect">
            <a:avLst/>
          </a:prstGeom>
          <a:solidFill>
            <a:schemeClr val="bg1"/>
          </a:solidFill>
          <a:ln w="12700">
            <a:solidFill>
              <a:srgbClr val="000000"/>
            </a:solidFill>
            <a:miter lim="800000"/>
            <a:headEnd type="none" w="sm" len="sm"/>
            <a:tailEnd type="none" w="sm" len="sm"/>
          </a:ln>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4000" b="1" dirty="0"/>
              <a:t>ABSTRACT</a:t>
            </a:r>
          </a:p>
        </p:txBody>
      </p:sp>
      <p:sp>
        <p:nvSpPr>
          <p:cNvPr id="15368" name="Rectangle 298"/>
          <p:cNvSpPr>
            <a:spLocks noChangeArrowheads="1"/>
          </p:cNvSpPr>
          <p:nvPr/>
        </p:nvSpPr>
        <p:spPr bwMode="auto">
          <a:xfrm>
            <a:off x="25436513" y="16559213"/>
            <a:ext cx="509587" cy="1587"/>
          </a:xfrm>
          <a:prstGeom prst="rect">
            <a:avLst/>
          </a:prstGeom>
          <a:solidFill>
            <a:srgbClr val="00000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15369" name="Rectangle 300"/>
          <p:cNvSpPr>
            <a:spLocks noChangeArrowheads="1"/>
          </p:cNvSpPr>
          <p:nvPr/>
        </p:nvSpPr>
        <p:spPr bwMode="auto">
          <a:xfrm>
            <a:off x="25436513" y="16797338"/>
            <a:ext cx="509587" cy="1587"/>
          </a:xfrm>
          <a:prstGeom prst="rect">
            <a:avLst/>
          </a:prstGeom>
          <a:solidFill>
            <a:srgbClr val="FF0000"/>
          </a:solidFill>
          <a:ln>
            <a:noFill/>
          </a:ln>
          <a:extLst>
            <a:ext uri="{91240B29-F687-4f45-9708-019B960494DF}">
              <a14:hiddenLine xmlns:a14="http://schemas.microsoft.com/office/drawing/2010/main" w="8001">
                <a:solidFill>
                  <a:srgbClr val="000000"/>
                </a:solidFill>
                <a:miter lim="800000"/>
                <a:headEnd/>
                <a:tailEnd/>
              </a14:hiddenLine>
            </a:ext>
          </a:extLst>
        </p:spPr>
        <p:txBody>
          <a:bodyPr/>
          <a:lstStyle/>
          <a:p>
            <a:endParaRPr lang="en-US"/>
          </a:p>
        </p:txBody>
      </p:sp>
      <p:sp>
        <p:nvSpPr>
          <p:cNvPr id="15370" name="Rectangle 442"/>
          <p:cNvSpPr>
            <a:spLocks noChangeArrowheads="1"/>
          </p:cNvSpPr>
          <p:nvPr/>
        </p:nvSpPr>
        <p:spPr bwMode="auto">
          <a:xfrm>
            <a:off x="14097000" y="8839200"/>
            <a:ext cx="13182600" cy="3124200"/>
          </a:xfrm>
          <a:prstGeom prst="rect">
            <a:avLst/>
          </a:prstGeom>
          <a:solidFill>
            <a:schemeClr val="bg1"/>
          </a:solidFill>
          <a:ln w="12700">
            <a:solidFill>
              <a:schemeClr val="tx1"/>
            </a:solidFill>
            <a:miter lim="800000"/>
            <a:headEnd type="none" w="sm" len="sm"/>
            <a:tailEnd type="none" w="lg" len="lg"/>
          </a:ln>
        </p:spPr>
        <p:txBody>
          <a:bodyPr anchor="ctr"/>
          <a:lstStyle/>
          <a:p>
            <a:r>
              <a:rPr lang="en-US" sz="4000" dirty="0" smtClean="0"/>
              <a:t>The </a:t>
            </a:r>
            <a:r>
              <a:rPr lang="en-US" sz="4000" dirty="0"/>
              <a:t>therapy group consisted of two females and four male clients.  Both females were Caucasian, two males were also Caucasian, and two male clients were African-American.  Clients ages ranged from 38-55.  All clients were diagnosed with a form of </a:t>
            </a:r>
            <a:r>
              <a:rPr lang="en-US" sz="4000" dirty="0" smtClean="0"/>
              <a:t>psychosis. One declined to complete measures.</a:t>
            </a:r>
            <a:endParaRPr lang="en-US" sz="4000" dirty="0"/>
          </a:p>
        </p:txBody>
      </p:sp>
      <p:sp>
        <p:nvSpPr>
          <p:cNvPr id="15371" name="Text Box 448"/>
          <p:cNvSpPr txBox="1">
            <a:spLocks noChangeArrowheads="1"/>
          </p:cNvSpPr>
          <p:nvPr/>
        </p:nvSpPr>
        <p:spPr bwMode="auto">
          <a:xfrm>
            <a:off x="13792200" y="12192000"/>
            <a:ext cx="13716000" cy="2923877"/>
          </a:xfrm>
          <a:prstGeom prst="rect">
            <a:avLst/>
          </a:prstGeom>
          <a:solidFill>
            <a:schemeClr val="accent3"/>
          </a:solidFill>
          <a:ln w="12700">
            <a:solidFill>
              <a:schemeClr val="tx1"/>
            </a:solidFill>
            <a:miter lim="800000"/>
            <a:headEnd type="none" w="sm" len="sm"/>
            <a:tailEnd type="none" w="lg" len="lg"/>
          </a:ln>
        </p:spPr>
        <p:txBody>
          <a:bodyPr wrap="square">
            <a:spAutoFit/>
          </a:bodyPr>
          <a:lstStyle>
            <a:lvl1pPr marL="342900" indent="-342900">
              <a:defRPr sz="2000">
                <a:solidFill>
                  <a:schemeClr val="tx1"/>
                </a:solidFill>
                <a:latin typeface="Times New Roman" charset="0"/>
                <a:ea typeface="ＭＳ Ｐゴシック" charset="0"/>
                <a:cs typeface="ＭＳ Ｐゴシック" charset="0"/>
              </a:defRPr>
            </a:lvl1pPr>
            <a:lvl2pPr>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lvl="1" algn="ctr"/>
            <a:r>
              <a:rPr lang="en-US" sz="4000" b="1" dirty="0" smtClean="0"/>
              <a:t>MEASURES</a:t>
            </a:r>
            <a:endParaRPr lang="en-US" sz="4000" dirty="0"/>
          </a:p>
          <a:p>
            <a:r>
              <a:rPr lang="en-US" sz="3600" i="1" dirty="0" smtClean="0"/>
              <a:t>  Psychotic </a:t>
            </a:r>
            <a:r>
              <a:rPr lang="en-US" sz="3600" i="1" dirty="0"/>
              <a:t>Symptom Rating Scales </a:t>
            </a:r>
            <a:r>
              <a:rPr lang="en-US" sz="3600" dirty="0"/>
              <a:t>(PSYRATS; Haddock et al., 1999</a:t>
            </a:r>
            <a:r>
              <a:rPr lang="en-US" sz="3600" dirty="0" smtClean="0"/>
              <a:t>)</a:t>
            </a:r>
            <a:r>
              <a:rPr lang="en-US" sz="3600" i="1" dirty="0" smtClean="0"/>
              <a:t>Voice </a:t>
            </a:r>
            <a:r>
              <a:rPr lang="en-US" sz="3600" i="1" dirty="0"/>
              <a:t>Acceptance and Action Scale </a:t>
            </a:r>
            <a:r>
              <a:rPr lang="en-US" sz="3600" dirty="0"/>
              <a:t>(VAAS; </a:t>
            </a:r>
            <a:r>
              <a:rPr lang="en-US" sz="3600" dirty="0" err="1"/>
              <a:t>Shawyer</a:t>
            </a:r>
            <a:r>
              <a:rPr lang="en-US" sz="3600" dirty="0"/>
              <a:t> et al., 2007</a:t>
            </a:r>
            <a:r>
              <a:rPr lang="en-US" sz="3600" dirty="0" smtClean="0"/>
              <a:t>)</a:t>
            </a:r>
            <a:endParaRPr lang="en-US" sz="3600" dirty="0"/>
          </a:p>
          <a:p>
            <a:r>
              <a:rPr lang="en-US" sz="3600" i="1" dirty="0" smtClean="0"/>
              <a:t>  Valued </a:t>
            </a:r>
            <a:r>
              <a:rPr lang="en-US" sz="3600" i="1" dirty="0"/>
              <a:t>Living Questionnaire </a:t>
            </a:r>
            <a:r>
              <a:rPr lang="en-US" sz="3600" dirty="0"/>
              <a:t>(VLQ; Wilson, Sandoz, Kitchens, &amp; Roberts, 2010</a:t>
            </a:r>
            <a:r>
              <a:rPr lang="en-US" sz="3600" dirty="0" smtClean="0"/>
              <a:t>)</a:t>
            </a:r>
          </a:p>
        </p:txBody>
      </p:sp>
      <p:sp>
        <p:nvSpPr>
          <p:cNvPr id="15372" name="Rectangle 465"/>
          <p:cNvSpPr>
            <a:spLocks noChangeArrowheads="1"/>
          </p:cNvSpPr>
          <p:nvPr/>
        </p:nvSpPr>
        <p:spPr bwMode="auto">
          <a:xfrm>
            <a:off x="28041600" y="22936201"/>
            <a:ext cx="13106400" cy="6247864"/>
          </a:xfrm>
          <a:prstGeom prst="rect">
            <a:avLst/>
          </a:prstGeom>
          <a:solidFill>
            <a:schemeClr val="bg1"/>
          </a:solidFill>
          <a:ln w="12700">
            <a:solidFill>
              <a:schemeClr val="bg1"/>
            </a:solidFill>
            <a:miter lim="800000"/>
            <a:headEnd type="none" w="sm" len="sm"/>
            <a:tailEnd type="none" w="lg" len="lg"/>
          </a:ln>
        </p:spPr>
        <p:txBody>
          <a:bodyPr anchor="ctr">
            <a:spAutoFit/>
          </a:bodyPr>
          <a:lstStyle/>
          <a:p>
            <a:pPr marL="49995" lvl="2"/>
            <a:r>
              <a:rPr lang="en-US" sz="4000" dirty="0" smtClean="0"/>
              <a:t>The results demonstrate </a:t>
            </a:r>
            <a:r>
              <a:rPr lang="en-US" sz="4000" dirty="0"/>
              <a:t>that there is potential for increased </a:t>
            </a:r>
            <a:r>
              <a:rPr lang="en-US" sz="4000" dirty="0" smtClean="0"/>
              <a:t>acceptance of symptoms, and an increased ability to act independently from hallucinations, warranting </a:t>
            </a:r>
            <a:r>
              <a:rPr lang="en-US" sz="4000" dirty="0"/>
              <a:t>further research on a larger </a:t>
            </a:r>
            <a:r>
              <a:rPr lang="en-US" sz="4000" dirty="0" smtClean="0"/>
              <a:t>scale.  Findings </a:t>
            </a:r>
            <a:r>
              <a:rPr lang="en-US" sz="4000" dirty="0"/>
              <a:t>support the efficacy and feasibility of implementing an ACT group therapy in the treatment of individuals with psychosis experiencing distress from hallucinations in an outpatient community mental health clinic.  </a:t>
            </a:r>
            <a:r>
              <a:rPr lang="en-US" sz="4000" dirty="0" smtClean="0"/>
              <a:t>Other potential benefits such as social support and normalization were reported by participants but not formally measured.  </a:t>
            </a:r>
            <a:endParaRPr lang="en-US" sz="4000" dirty="0"/>
          </a:p>
        </p:txBody>
      </p:sp>
      <p:sp>
        <p:nvSpPr>
          <p:cNvPr id="15373" name="Text Box 468"/>
          <p:cNvSpPr txBox="1">
            <a:spLocks noChangeArrowheads="1"/>
          </p:cNvSpPr>
          <p:nvPr/>
        </p:nvSpPr>
        <p:spPr bwMode="auto">
          <a:xfrm>
            <a:off x="30784800" y="22021800"/>
            <a:ext cx="8153400" cy="914400"/>
          </a:xfrm>
          <a:prstGeom prst="rect">
            <a:avLst/>
          </a:prstGeom>
          <a:solidFill>
            <a:srgbClr val="FBFBFB"/>
          </a:solidFill>
          <a:ln w="12700">
            <a:solidFill>
              <a:srgbClr val="000000"/>
            </a:solidFill>
            <a:miter lim="800000"/>
            <a:headEnd type="none" w="sm" len="sm"/>
            <a:tailEnd type="none" w="sm" len="sm"/>
          </a:ln>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4000" b="1" dirty="0" smtClean="0"/>
              <a:t>CONCLUSIONS</a:t>
            </a:r>
            <a:endParaRPr lang="en-US" sz="4000" dirty="0"/>
          </a:p>
        </p:txBody>
      </p:sp>
      <p:sp>
        <p:nvSpPr>
          <p:cNvPr id="15374" name="Rectangle 471"/>
          <p:cNvSpPr>
            <a:spLocks noChangeArrowheads="1"/>
          </p:cNvSpPr>
          <p:nvPr/>
        </p:nvSpPr>
        <p:spPr bwMode="auto">
          <a:xfrm>
            <a:off x="14020800" y="4953000"/>
            <a:ext cx="13258800" cy="3170099"/>
          </a:xfrm>
          <a:prstGeom prst="rect">
            <a:avLst/>
          </a:prstGeom>
          <a:solidFill>
            <a:schemeClr val="bg1"/>
          </a:solidFill>
          <a:ln w="12700">
            <a:solidFill>
              <a:schemeClr val="tx1"/>
            </a:solidFill>
            <a:miter lim="800000"/>
            <a:headEnd type="none" w="sm" len="sm"/>
            <a:tailEnd type="none" w="lg" len="lg"/>
          </a:ln>
        </p:spPr>
        <p:txBody>
          <a:bodyPr anchor="ctr">
            <a:spAutoFit/>
          </a:bodyPr>
          <a:lstStyle/>
          <a:p>
            <a:r>
              <a:rPr lang="en-US" sz="4000" dirty="0" smtClean="0"/>
              <a:t>The </a:t>
            </a:r>
            <a:r>
              <a:rPr lang="en-US" sz="4000" dirty="0"/>
              <a:t>goal of this study is to examine if an ACT group therapy protocol conducted on an outpatient basis in a community mental health clinic can demonstrate similar results as ACT treatments have for clients with psychosis in different settings that have used different modalities</a:t>
            </a:r>
            <a:r>
              <a:rPr lang="en-US" sz="4000" dirty="0" smtClean="0"/>
              <a:t>.</a:t>
            </a:r>
            <a:endParaRPr lang="en-US" sz="4000" dirty="0"/>
          </a:p>
        </p:txBody>
      </p:sp>
      <p:sp>
        <p:nvSpPr>
          <p:cNvPr id="15375" name="Text Box 490"/>
          <p:cNvSpPr txBox="1">
            <a:spLocks noChangeArrowheads="1"/>
          </p:cNvSpPr>
          <p:nvPr/>
        </p:nvSpPr>
        <p:spPr bwMode="auto">
          <a:xfrm>
            <a:off x="2590800" y="19354800"/>
            <a:ext cx="7391400" cy="762000"/>
          </a:xfrm>
          <a:prstGeom prst="rect">
            <a:avLst/>
          </a:prstGeom>
          <a:solidFill>
            <a:srgbClr val="FBFBFB"/>
          </a:solidFill>
          <a:ln w="12700">
            <a:solidFill>
              <a:srgbClr val="000000"/>
            </a:solidFill>
            <a:miter lim="800000"/>
            <a:headEnd type="none" w="sm" len="sm"/>
            <a:tailEnd type="none" w="sm" len="sm"/>
          </a:ln>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4000" b="1" dirty="0" smtClean="0"/>
              <a:t>BACKGROUND</a:t>
            </a:r>
            <a:endParaRPr lang="en-US" sz="4000" b="1" dirty="0"/>
          </a:p>
        </p:txBody>
      </p:sp>
      <p:sp>
        <p:nvSpPr>
          <p:cNvPr id="15376" name="Rectangle 506"/>
          <p:cNvSpPr>
            <a:spLocks noChangeArrowheads="1"/>
          </p:cNvSpPr>
          <p:nvPr/>
        </p:nvSpPr>
        <p:spPr bwMode="auto">
          <a:xfrm>
            <a:off x="30708600" y="29641800"/>
            <a:ext cx="10439400" cy="1422400"/>
          </a:xfrm>
          <a:prstGeom prst="rect">
            <a:avLst/>
          </a:prstGeom>
          <a:solidFill>
            <a:schemeClr val="bg1"/>
          </a:solidFill>
          <a:ln w="12700">
            <a:solidFill>
              <a:schemeClr val="tx1"/>
            </a:solidFill>
            <a:miter lim="800000"/>
            <a:headEnd type="none" w="sm" len="sm"/>
            <a:tailEnd type="none" w="lg" len="lg"/>
          </a:ln>
        </p:spPr>
        <p:txBody>
          <a:bodyPr wrap="none" anchor="ctr"/>
          <a:lstStyle/>
          <a:p>
            <a:pPr algn="ctr"/>
            <a:r>
              <a:rPr lang="en-US" sz="4000" dirty="0"/>
              <a:t>Address correspondence to </a:t>
            </a:r>
            <a:r>
              <a:rPr lang="en-US" sz="4000" dirty="0" smtClean="0"/>
              <a:t>Aaron Fett </a:t>
            </a:r>
            <a:endParaRPr lang="en-US" sz="4000" dirty="0"/>
          </a:p>
          <a:p>
            <a:pPr algn="ctr"/>
            <a:r>
              <a:rPr lang="en-US" sz="4000" dirty="0" smtClean="0"/>
              <a:t>at </a:t>
            </a:r>
            <a:r>
              <a:rPr lang="en-US" sz="4000" dirty="0" err="1" smtClean="0"/>
              <a:t>afett@</a:t>
            </a:r>
            <a:r>
              <a:rPr lang="en-US" sz="4000" dirty="0" err="1"/>
              <a:t>paloaltou.edu</a:t>
            </a:r>
            <a:endParaRPr lang="en-US" sz="4000" dirty="0"/>
          </a:p>
        </p:txBody>
      </p:sp>
      <p:sp>
        <p:nvSpPr>
          <p:cNvPr id="15377" name="Text Box 510"/>
          <p:cNvSpPr txBox="1">
            <a:spLocks noChangeArrowheads="1"/>
          </p:cNvSpPr>
          <p:nvPr/>
        </p:nvSpPr>
        <p:spPr bwMode="auto">
          <a:xfrm>
            <a:off x="28117800" y="4876800"/>
            <a:ext cx="13411200" cy="2554545"/>
          </a:xfrm>
          <a:prstGeom prst="rect">
            <a:avLst/>
          </a:prstGeom>
          <a:solidFill>
            <a:schemeClr val="bg1"/>
          </a:solidFill>
          <a:ln w="12700">
            <a:solidFill>
              <a:schemeClr val="tx1"/>
            </a:solidFill>
            <a:miter lim="800000"/>
            <a:headEnd type="none" w="sm" len="sm"/>
            <a:tailEnd type="none" w="lg" len="lg"/>
          </a:ln>
        </p:spPr>
        <p:txBody>
          <a:bodyPr wrap="square">
            <a:spAutoFit/>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r>
              <a:rPr lang="en-US" sz="4000" dirty="0" smtClean="0"/>
              <a:t>Clients </a:t>
            </a:r>
            <a:r>
              <a:rPr lang="en-US" sz="4000" dirty="0"/>
              <a:t>will significantly increase their acceptance level towards their symptoms, ability to act in independent and desired ways despite symptoms, and increase their level of engagement in personally valued activities.  </a:t>
            </a:r>
          </a:p>
        </p:txBody>
      </p:sp>
      <p:sp>
        <p:nvSpPr>
          <p:cNvPr id="15378" name="Text Box 512"/>
          <p:cNvSpPr txBox="1">
            <a:spLocks noChangeArrowheads="1"/>
          </p:cNvSpPr>
          <p:nvPr/>
        </p:nvSpPr>
        <p:spPr bwMode="auto">
          <a:xfrm>
            <a:off x="17373600" y="15011400"/>
            <a:ext cx="5334000" cy="685800"/>
          </a:xfrm>
          <a:prstGeom prst="rect">
            <a:avLst/>
          </a:prstGeom>
          <a:solidFill>
            <a:srgbClr val="FBFBFB"/>
          </a:solidFill>
          <a:ln w="12700">
            <a:solidFill>
              <a:srgbClr val="000000"/>
            </a:solidFill>
            <a:miter lim="800000"/>
            <a:headEnd type="none" w="sm" len="sm"/>
            <a:tailEnd type="none" w="sm" len="sm"/>
          </a:ln>
        </p:spPr>
        <p:txBody>
          <a:bodyPr/>
          <a:lstStyle>
            <a:lvl1pPr>
              <a:defRPr sz="2000">
                <a:solidFill>
                  <a:schemeClr val="tx1"/>
                </a:solidFill>
                <a:latin typeface="Times New Roman" charset="0"/>
                <a:ea typeface="ＭＳ Ｐゴシック" charset="0"/>
                <a:cs typeface="ＭＳ Ｐゴシック" charset="0"/>
              </a:defRPr>
            </a:lvl1pPr>
            <a:lvl2pPr marL="742950" indent="-285750">
              <a:defRPr sz="2000">
                <a:solidFill>
                  <a:schemeClr val="tx1"/>
                </a:solidFill>
                <a:latin typeface="Times New Roman" charset="0"/>
                <a:ea typeface="ＭＳ Ｐゴシック" charset="0"/>
              </a:defRPr>
            </a:lvl2pPr>
            <a:lvl3pPr marL="1143000" indent="-228600">
              <a:defRPr sz="2000">
                <a:solidFill>
                  <a:schemeClr val="tx1"/>
                </a:solidFill>
                <a:latin typeface="Times New Roman" charset="0"/>
                <a:ea typeface="ＭＳ Ｐゴシック" charset="0"/>
              </a:defRPr>
            </a:lvl3pPr>
            <a:lvl4pPr marL="1600200" indent="-228600">
              <a:defRPr sz="2000">
                <a:solidFill>
                  <a:schemeClr val="tx1"/>
                </a:solidFill>
                <a:latin typeface="Times New Roman" charset="0"/>
                <a:ea typeface="ＭＳ Ｐゴシック" charset="0"/>
              </a:defRPr>
            </a:lvl4pPr>
            <a:lvl5pPr marL="2057400" indent="-228600">
              <a:defRPr sz="20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20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20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20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2000">
                <a:solidFill>
                  <a:schemeClr val="tx1"/>
                </a:solidFill>
                <a:latin typeface="Times New Roman" charset="0"/>
                <a:ea typeface="ＭＳ Ｐゴシック" charset="0"/>
              </a:defRPr>
            </a:lvl9pPr>
          </a:lstStyle>
          <a:p>
            <a:pPr algn="ctr">
              <a:spcBef>
                <a:spcPct val="50000"/>
              </a:spcBef>
            </a:pPr>
            <a:r>
              <a:rPr lang="en-US" sz="4000" b="1" dirty="0"/>
              <a:t>PROCEDURE</a:t>
            </a:r>
            <a:endParaRPr lang="en-US" sz="4000" dirty="0"/>
          </a:p>
        </p:txBody>
      </p:sp>
      <p:sp>
        <p:nvSpPr>
          <p:cNvPr id="15379" name="Rectangle 514"/>
          <p:cNvSpPr>
            <a:spLocks noChangeArrowheads="1"/>
          </p:cNvSpPr>
          <p:nvPr/>
        </p:nvSpPr>
        <p:spPr bwMode="auto">
          <a:xfrm>
            <a:off x="13868400" y="15773400"/>
            <a:ext cx="13563600" cy="8094524"/>
          </a:xfrm>
          <a:prstGeom prst="rect">
            <a:avLst/>
          </a:prstGeom>
          <a:solidFill>
            <a:srgbClr val="FFFFFF"/>
          </a:solidFill>
          <a:ln w="12700">
            <a:solidFill>
              <a:schemeClr val="tx1"/>
            </a:solidFill>
            <a:miter lim="800000"/>
            <a:headEnd type="none" w="sm" len="sm"/>
            <a:tailEnd type="none" w="lg" len="lg"/>
          </a:ln>
        </p:spPr>
        <p:txBody>
          <a:bodyPr wrap="square" anchor="ctr">
            <a:spAutoFit/>
          </a:bodyPr>
          <a:lstStyle/>
          <a:p>
            <a:r>
              <a:rPr lang="en-US" sz="4000" dirty="0"/>
              <a:t>A 12-week ACT group therapy was conducted and it was based on an 18-week protocol developed by Pearson and </a:t>
            </a:r>
            <a:r>
              <a:rPr lang="en-US" sz="4000" dirty="0" err="1"/>
              <a:t>Tingey</a:t>
            </a:r>
            <a:r>
              <a:rPr lang="en-US" sz="4000" dirty="0"/>
              <a:t> (2011).  Five of the six major ACT processes were implemented.  Sessions 1 and 2 were dedicated to living more in the moment. Sessions 3 and 4 to </a:t>
            </a:r>
            <a:r>
              <a:rPr lang="en-US" sz="4000" dirty="0" err="1"/>
              <a:t>defusion</a:t>
            </a:r>
            <a:r>
              <a:rPr lang="en-US" sz="4000" dirty="0"/>
              <a:t>, sessions 5 and 6 attempted to help clients define personal values, sessions 7-9 attempted to help clients increase acceptance towards their symptoms and develop a willingness to move towards personal values despite their symptoms.  Sessions 10-11 was dedicated to committed action.  Session 12 was dedicated to summarizing group content and processing the end of the group.  The VLQ was collected mid group and post group, while the VAAS and the PSYRATS was collected pre and post</a:t>
            </a:r>
            <a:r>
              <a:rPr lang="en-US" sz="4000" dirty="0" smtClean="0"/>
              <a:t>..</a:t>
            </a:r>
            <a:endParaRPr lang="en-US" sz="4000" dirty="0"/>
          </a:p>
        </p:txBody>
      </p:sp>
      <p:pic>
        <p:nvPicPr>
          <p:cNvPr id="2" name="Picture 1"/>
          <p:cNvPicPr>
            <a:picLocks noChangeAspect="1"/>
          </p:cNvPicPr>
          <p:nvPr/>
        </p:nvPicPr>
        <p:blipFill>
          <a:blip r:embed="rId4" cstate="print"/>
          <a:stretch>
            <a:fillRect/>
          </a:stretch>
        </p:blipFill>
        <p:spPr>
          <a:xfrm>
            <a:off x="0" y="2209800"/>
            <a:ext cx="4586514" cy="2148073"/>
          </a:xfrm>
          <a:prstGeom prst="rect">
            <a:avLst/>
          </a:prstGeom>
        </p:spPr>
      </p:pic>
      <p:sp>
        <p:nvSpPr>
          <p:cNvPr id="3" name="TextBox 2"/>
          <p:cNvSpPr txBox="1"/>
          <p:nvPr/>
        </p:nvSpPr>
        <p:spPr>
          <a:xfrm>
            <a:off x="29489400" y="4191000"/>
            <a:ext cx="9601200" cy="707886"/>
          </a:xfrm>
          <a:prstGeom prst="rect">
            <a:avLst/>
          </a:prstGeom>
          <a:solidFill>
            <a:schemeClr val="lt1"/>
          </a:solidFill>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US" sz="4000" b="1" dirty="0" smtClean="0"/>
              <a:t>HYPOTHESI</a:t>
            </a:r>
            <a:r>
              <a:rPr lang="en-US" sz="4000" dirty="0" smtClean="0"/>
              <a:t>S</a:t>
            </a:r>
            <a:endParaRPr lang="en-US" sz="4000" dirty="0"/>
          </a:p>
        </p:txBody>
      </p:sp>
      <p:sp>
        <p:nvSpPr>
          <p:cNvPr id="5" name="TextBox 4"/>
          <p:cNvSpPr txBox="1"/>
          <p:nvPr/>
        </p:nvSpPr>
        <p:spPr>
          <a:xfrm>
            <a:off x="29565600" y="7620000"/>
            <a:ext cx="9677400" cy="707886"/>
          </a:xfrm>
          <a:prstGeom prst="rect">
            <a:avLst/>
          </a:prstGeom>
          <a:solidFill>
            <a:schemeClr val="bg1"/>
          </a:solidFill>
          <a:ln>
            <a:solidFill>
              <a:schemeClr val="tx1"/>
            </a:solidFill>
          </a:ln>
        </p:spPr>
        <p:txBody>
          <a:bodyPr wrap="square" rtlCol="0">
            <a:spAutoFit/>
          </a:bodyPr>
          <a:lstStyle/>
          <a:p>
            <a:pPr algn="ctr"/>
            <a:r>
              <a:rPr lang="en-US" sz="4000" b="1" dirty="0" smtClean="0"/>
              <a:t>RESULTS</a:t>
            </a:r>
            <a:endParaRPr lang="en-US" sz="4000" b="1" dirty="0"/>
          </a:p>
        </p:txBody>
      </p:sp>
      <p:sp>
        <p:nvSpPr>
          <p:cNvPr id="4" name="TextBox 3"/>
          <p:cNvSpPr txBox="1"/>
          <p:nvPr/>
        </p:nvSpPr>
        <p:spPr>
          <a:xfrm>
            <a:off x="28422600" y="8458200"/>
            <a:ext cx="12420600" cy="6247864"/>
          </a:xfrm>
          <a:prstGeom prst="rect">
            <a:avLst/>
          </a:prstGeom>
          <a:solidFill>
            <a:schemeClr val="bg1"/>
          </a:solidFill>
          <a:ln>
            <a:solidFill>
              <a:schemeClr val="tx1"/>
            </a:solidFill>
          </a:ln>
        </p:spPr>
        <p:txBody>
          <a:bodyPr wrap="square" rtlCol="0">
            <a:spAutoFit/>
          </a:bodyPr>
          <a:lstStyle/>
          <a:p>
            <a:r>
              <a:rPr lang="en-US" sz="4000" dirty="0" smtClean="0"/>
              <a:t>On the VLQ, 2 participants reported the same consistency in valued living at both </a:t>
            </a:r>
            <a:r>
              <a:rPr lang="en-US" sz="4000" dirty="0" err="1" smtClean="0"/>
              <a:t>timepoints</a:t>
            </a:r>
            <a:r>
              <a:rPr lang="en-US" sz="4000" dirty="0" smtClean="0"/>
              <a:t>.  1 participant greatly increased consistency, while 1 decreased. </a:t>
            </a:r>
          </a:p>
          <a:p>
            <a:r>
              <a:rPr lang="en-US" sz="4000" dirty="0" smtClean="0"/>
              <a:t>On the VAAS, 3 of 4 participants had an overall improvement.  On the acceptance subscale, half of the participants acceptance level increased.  On the action subscale, one participant reported no symptoms </a:t>
            </a:r>
            <a:r>
              <a:rPr lang="en-US" sz="4000" dirty="0" err="1" smtClean="0"/>
              <a:t>posttreament</a:t>
            </a:r>
            <a:r>
              <a:rPr lang="en-US" sz="4000" dirty="0" smtClean="0"/>
              <a:t>, two participants increased their ability to act independently of their symptoms, while one reported a slight decrease.</a:t>
            </a:r>
            <a:endParaRPr lang="en-US" sz="4000" dirty="0"/>
          </a:p>
        </p:txBody>
      </p:sp>
      <p:graphicFrame>
        <p:nvGraphicFramePr>
          <p:cNvPr id="27" name="Chart 26"/>
          <p:cNvGraphicFramePr/>
          <p:nvPr>
            <p:extLst>
              <p:ext uri="{D42A27DB-BD31-4B8C-83A1-F6EECF244321}">
                <p14:modId xmlns:p14="http://schemas.microsoft.com/office/powerpoint/2010/main" val="2566135671"/>
              </p:ext>
            </p:extLst>
          </p:nvPr>
        </p:nvGraphicFramePr>
        <p:xfrm>
          <a:off x="14173200" y="24688800"/>
          <a:ext cx="13487400" cy="5410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Chart 27"/>
          <p:cNvGraphicFramePr/>
          <p:nvPr>
            <p:extLst>
              <p:ext uri="{D42A27DB-BD31-4B8C-83A1-F6EECF244321}">
                <p14:modId xmlns:p14="http://schemas.microsoft.com/office/powerpoint/2010/main" val="1124304474"/>
              </p:ext>
            </p:extLst>
          </p:nvPr>
        </p:nvGraphicFramePr>
        <p:xfrm>
          <a:off x="27838400" y="14249400"/>
          <a:ext cx="14249400" cy="7543800"/>
        </p:xfrm>
        <a:graphic>
          <a:graphicData uri="http://schemas.openxmlformats.org/drawingml/2006/chart">
            <c:chart xmlns:c="http://schemas.openxmlformats.org/drawingml/2006/chart" xmlns:r="http://schemas.openxmlformats.org/officeDocument/2006/relationships" r:id="rId6"/>
          </a:graphicData>
        </a:graphic>
      </p:graphicFrame>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triangle" w="lg" len="lg"/>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8F8F8"/>
    </a:lt1>
    <a:dk2>
      <a:srgbClr val="000000"/>
    </a:dk2>
    <a:lt2>
      <a:srgbClr val="969696"/>
    </a:lt2>
    <a:accent1>
      <a:srgbClr val="00CC99"/>
    </a:accent1>
    <a:accent2>
      <a:srgbClr val="3333CC"/>
    </a:accent2>
    <a:accent3>
      <a:srgbClr val="FBFBFB"/>
    </a:accent3>
    <a:accent4>
      <a:srgbClr val="000000"/>
    </a:accent4>
    <a:accent5>
      <a:srgbClr val="AAE2CA"/>
    </a:accent5>
    <a:accent6>
      <a:srgbClr val="2D2DB9"/>
    </a:accent6>
    <a:hlink>
      <a:srgbClr val="CCCC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otalTime>3435</TotalTime>
  <Words>1072</Words>
  <Application>Microsoft Macintosh PowerPoint</Application>
  <PresentationFormat>Custom</PresentationFormat>
  <Paragraphs>34</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Psychology Department</dc:creator>
  <cp:lastModifiedBy>Julia Hernandez</cp:lastModifiedBy>
  <cp:revision>94</cp:revision>
  <cp:lastPrinted>2000-07-18T15:25:48Z</cp:lastPrinted>
  <dcterms:created xsi:type="dcterms:W3CDTF">1999-06-16T18:13:28Z</dcterms:created>
  <dcterms:modified xsi:type="dcterms:W3CDTF">2012-08-12T02:43:21Z</dcterms:modified>
</cp:coreProperties>
</file>